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5"/>
  </p:notesMasterIdLst>
  <p:sldIdLst>
    <p:sldId id="271" r:id="rId2"/>
    <p:sldId id="285" r:id="rId3"/>
    <p:sldId id="423" r:id="rId4"/>
    <p:sldId id="500" r:id="rId5"/>
    <p:sldId id="501" r:id="rId6"/>
    <p:sldId id="502" r:id="rId7"/>
    <p:sldId id="505" r:id="rId8"/>
    <p:sldId id="503" r:id="rId9"/>
    <p:sldId id="504" r:id="rId10"/>
    <p:sldId id="434" r:id="rId11"/>
    <p:sldId id="441" r:id="rId12"/>
    <p:sldId id="443" r:id="rId13"/>
    <p:sldId id="445" r:id="rId14"/>
    <p:sldId id="446" r:id="rId15"/>
    <p:sldId id="479" r:id="rId16"/>
    <p:sldId id="466" r:id="rId17"/>
    <p:sldId id="469" r:id="rId18"/>
    <p:sldId id="470" r:id="rId19"/>
    <p:sldId id="447" r:id="rId20"/>
    <p:sldId id="449" r:id="rId21"/>
    <p:sldId id="506" r:id="rId22"/>
    <p:sldId id="507" r:id="rId23"/>
    <p:sldId id="508" r:id="rId24"/>
    <p:sldId id="509" r:id="rId25"/>
    <p:sldId id="453" r:id="rId26"/>
    <p:sldId id="510" r:id="rId27"/>
    <p:sldId id="456" r:id="rId28"/>
    <p:sldId id="511" r:id="rId29"/>
    <p:sldId id="499" r:id="rId30"/>
    <p:sldId id="288" r:id="rId31"/>
    <p:sldId id="459" r:id="rId32"/>
    <p:sldId id="460" r:id="rId33"/>
    <p:sldId id="294" r:id="rId3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0AD47"/>
    <a:srgbClr val="2F5597"/>
    <a:srgbClr val="003399"/>
    <a:srgbClr val="A4CE88"/>
    <a:srgbClr val="93C571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79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008926122217958E-2"/>
          <c:y val="1.7933626492252986E-2"/>
          <c:w val="0.55680576308969754"/>
          <c:h val="0.95462439674879351"/>
        </c:manualLayout>
      </c:layout>
      <c:pieChart>
        <c:varyColors val="1"/>
        <c:ser>
          <c:idx val="2"/>
          <c:order val="0"/>
          <c:spPr>
            <a:ln w="1270">
              <a:solidFill>
                <a:schemeClr val="tx1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EF-4DA7-AF94-D97814976592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EF-4DA7-AF94-D97814976592}"/>
              </c:ext>
            </c:extLst>
          </c:dPt>
          <c:dPt>
            <c:idx val="2"/>
            <c:bubble3D val="0"/>
            <c:spPr>
              <a:solidFill>
                <a:srgbClr val="70AD47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EF-4DA7-AF94-D97814976592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EF-4DA7-AF94-D9781497659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59%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BEF-4DA7-AF94-D9781497659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BEF-4DA7-AF94-D9781497659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26%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BEF-4DA7-AF94-D97814976592}"/>
                </c:ext>
              </c:extLst>
            </c:dLbl>
            <c:dLbl>
              <c:idx val="3"/>
              <c:layout>
                <c:manualLayout>
                  <c:x val="1.5319694275752188E-2"/>
                  <c:y val="5.182576736930949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BEF-4DA7-AF94-D97814976592}"/>
                </c:ext>
              </c:extLst>
            </c:dLbl>
            <c:spPr>
              <a:solidFill>
                <a:srgbClr val="000000">
                  <a:alpha val="50000"/>
                </a:srgb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IIaPGWCLC!$F$23:$I$23</c:f>
              <c:numCache>
                <c:formatCode>0.0</c:formatCode>
                <c:ptCount val="4"/>
                <c:pt idx="0">
                  <c:v>58.857061777617147</c:v>
                </c:pt>
                <c:pt idx="1">
                  <c:v>11.90833254815143</c:v>
                </c:pt>
                <c:pt idx="2">
                  <c:v>26.402974887286195</c:v>
                </c:pt>
                <c:pt idx="3">
                  <c:v>2.831630786945226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EF-4DA7-AF94-D97814976592}"/>
            </c:ext>
          </c:extLst>
        </c:ser>
        <c:ser>
          <c:idx val="1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BEF-4DA7-AF94-D978149765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BEF-4DA7-AF94-D978149765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ABEF-4DA7-AF94-D978149765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ABEF-4DA7-AF94-D97814976592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BEF-4DA7-AF94-D978149765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IIaPGWCLC!$F$34:$I$34</c:f>
              <c:numCache>
                <c:formatCode>0.0</c:formatCode>
                <c:ptCount val="4"/>
                <c:pt idx="0">
                  <c:v>27</c:v>
                </c:pt>
                <c:pt idx="1">
                  <c:v>0</c:v>
                </c:pt>
                <c:pt idx="2">
                  <c:v>68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BEF-4DA7-AF94-D97814976592}"/>
            </c:ext>
          </c:extLst>
        </c:ser>
        <c:ser>
          <c:idx val="0"/>
          <c:order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ABEF-4DA7-AF94-D978149765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ABEF-4DA7-AF94-D978149765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ABEF-4DA7-AF94-D978149765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ABEF-4DA7-AF94-D978149765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IIaPGWCLC!$F$22:$I$22</c:f>
              <c:numCache>
                <c:formatCode>0.0</c:formatCode>
                <c:ptCount val="4"/>
                <c:pt idx="0">
                  <c:v>57.4</c:v>
                </c:pt>
                <c:pt idx="1">
                  <c:v>4.8</c:v>
                </c:pt>
                <c:pt idx="2">
                  <c:v>34</c:v>
                </c:pt>
                <c:pt idx="3">
                  <c:v>3.8000000000000114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ABEF-4DA7-AF94-D9781497659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614753877331726"/>
          <c:y val="0.19505810261620521"/>
          <c:w val="0.40621306500559023"/>
          <c:h val="0.640125730251460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dk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67147903648124E-2"/>
          <c:y val="0"/>
          <c:w val="0.70456527926455903"/>
          <c:h val="0.9292312446334539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8E9-4BE9-B7E3-C3426C508DEA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8E9-4BE9-B7E3-C3426C508DEA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8E9-4BE9-B7E3-C3426C508DE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Gliwice_MW_GO_Cz!$E$181:$G$181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Gliwice_MW_GO_Cz!$E$182:$G$182</c:f>
              <c:numCache>
                <c:formatCode>General</c:formatCode>
                <c:ptCount val="3"/>
                <c:pt idx="0">
                  <c:v>102</c:v>
                </c:pt>
                <c:pt idx="1">
                  <c:v>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E9-4BE9-B7E3-C3426C508DEA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28E9-4BE9-B7E3-C3426C508D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28E9-4BE9-B7E3-C3426C508D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28E9-4BE9-B7E3-C3426C508DEA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Gliwice_MW_GO_Cz!$E$181:$G$181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Gliwice_MW_GO_Cz!$E$183:$G$183</c:f>
              <c:numCache>
                <c:formatCode>0%</c:formatCode>
                <c:ptCount val="3"/>
                <c:pt idx="0">
                  <c:v>0.71830985915492962</c:v>
                </c:pt>
                <c:pt idx="1">
                  <c:v>3.5211267605633804E-2</c:v>
                </c:pt>
                <c:pt idx="2">
                  <c:v>0.24647887323943662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8E9-4BE9-B7E3-C3426C508DE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25726762330229"/>
          <c:y val="0.40595982793817442"/>
          <c:w val="0.14850609677176993"/>
          <c:h val="0.3256993923613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270642086819774"/>
          <c:y val="0.10302536077225369"/>
          <c:w val="0.40493743211406941"/>
          <c:h val="0.77984403652359136"/>
        </c:manualLayout>
      </c:layout>
      <c:pieChart>
        <c:varyColors val="1"/>
        <c:ser>
          <c:idx val="1"/>
          <c:order val="0"/>
          <c:tx>
            <c:strRef>
              <c:f>IIaPGWCLC!$F$29:$I$29</c:f>
              <c:strCache>
                <c:ptCount val="4"/>
                <c:pt idx="0">
                  <c:v>38,9</c:v>
                </c:pt>
                <c:pt idx="1">
                  <c:v>23,6</c:v>
                </c:pt>
                <c:pt idx="2">
                  <c:v>34,9</c:v>
                </c:pt>
                <c:pt idx="3">
                  <c:v>2,6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7BE-43FE-BEB7-8AB9AB37D77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87BE-43FE-BEB7-8AB9AB37D77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87BE-43FE-BEB7-8AB9AB37D773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87BE-43FE-BEB7-8AB9AB37D77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38,9%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7BE-43FE-BEB7-8AB9AB37D77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23,6%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7BE-43FE-BEB7-8AB9AB37D77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34,9%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7BE-43FE-BEB7-8AB9AB37D77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2,6%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7BE-43FE-BEB7-8AB9AB37D7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IIaPGWCLC!$F$29:$I$29</c:f>
              <c:numCache>
                <c:formatCode>0.0</c:formatCode>
                <c:ptCount val="4"/>
                <c:pt idx="0">
                  <c:v>38.9</c:v>
                </c:pt>
                <c:pt idx="1">
                  <c:v>23.6</c:v>
                </c:pt>
                <c:pt idx="2">
                  <c:v>34.9</c:v>
                </c:pt>
                <c:pt idx="3">
                  <c:v>2.5999999999999943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7BE-43FE-BEB7-8AB9AB37D773}"/>
            </c:ext>
          </c:extLst>
        </c:ser>
        <c:ser>
          <c:idx val="0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7BE-43FE-BEB7-8AB9AB37D77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7BE-43FE-BEB7-8AB9AB37D77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7BE-43FE-BEB7-8AB9AB37D7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7BE-43FE-BEB7-8AB9AB37D77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7BE-43FE-BEB7-8AB9AB37D77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87BE-43FE-BEB7-8AB9AB37D77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87BE-43FE-BEB7-8AB9AB37D77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87BE-43FE-BEB7-8AB9AB37D7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7BE-43FE-BEB7-8AB9AB37D77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59770087967127916"/>
          <c:y val="0.30887095870757447"/>
          <c:w val="0.38032087792617819"/>
          <c:h val="0.48507831974791815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67147903648124E-2"/>
          <c:y val="0"/>
          <c:w val="0.70456527926455903"/>
          <c:h val="0.92923124463345397"/>
        </c:manualLayout>
      </c:layout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42-4F29-9196-7CB660441A79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42-4F29-9196-7CB660441A79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42-4F29-9196-7CB660441A7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Gliwice_MW_GO_Cz!$E$166:$G$166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Gliwice_MW_GO_Cz!$E$167:$G$167</c:f>
              <c:numCache>
                <c:formatCode>General</c:formatCode>
                <c:ptCount val="3"/>
                <c:pt idx="0">
                  <c:v>11</c:v>
                </c:pt>
                <c:pt idx="1">
                  <c:v>3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42-4F29-9196-7CB660441A79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B742-4F29-9196-7CB660441A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B742-4F29-9196-7CB660441A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B742-4F29-9196-7CB660441A79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Gliwice_MW_GO_Cz!$E$166:$G$166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Gliwice_MW_GO_Cz!$E$168:$G$168</c:f>
              <c:numCache>
                <c:formatCode>0%</c:formatCode>
                <c:ptCount val="3"/>
                <c:pt idx="0">
                  <c:v>0.25</c:v>
                </c:pt>
                <c:pt idx="1">
                  <c:v>6.8181818181818177E-2</c:v>
                </c:pt>
                <c:pt idx="2">
                  <c:v>0.68181818181818177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742-4F29-9196-7CB660441A7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25726762330229"/>
          <c:y val="0.40595982793817442"/>
          <c:w val="0.14850609677176993"/>
          <c:h val="0.3256993923613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279424349978068E-2"/>
          <c:y val="6.8848822072644145E-2"/>
          <c:w val="0.47425028368549016"/>
          <c:h val="0.84344361188722372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6E9-4524-8E68-E13C349B8206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E9-4524-8E68-E13C349B820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6E9-4524-8E68-E13C349B82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6E9-4524-8E68-E13C349B820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45,9%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E9-4524-8E68-E13C349B82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6E9-4524-8E68-E13C349B820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43,3%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6E9-4524-8E68-E13C349B820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6E9-4524-8E68-E13C349B82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Dunaj!$L$2:$L$5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IIaPGWCLC!$F$19:$I$19</c:f>
              <c:numCache>
                <c:formatCode>0.0</c:formatCode>
                <c:ptCount val="4"/>
                <c:pt idx="0">
                  <c:v>45.863298099255822</c:v>
                </c:pt>
                <c:pt idx="1">
                  <c:v>5.7647532824572219</c:v>
                </c:pt>
                <c:pt idx="2">
                  <c:v>43.271886998151402</c:v>
                </c:pt>
                <c:pt idx="3">
                  <c:v>5.1000616201355626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6E9-4524-8E68-E13C349B820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321122106466762"/>
          <c:y val="0.2484864158874093"/>
          <c:w val="0.33552578208999428"/>
          <c:h val="0.581038217355645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51-4887-B71A-A0D6649237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DolnaWisla!$J$28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DolnaWisla!$J$30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51-4887-B71A-A0D6649237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15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24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334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3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860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50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0901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880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092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22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8278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3608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8335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33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EDEDB670-DC33-4EAB-97DA-5E9977F4CA1D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E7308FB-C327-4336-95F7-C4CE8C3A5937}"/>
              </a:ext>
            </a:extLst>
          </p:cNvPr>
          <p:cNvSpPr/>
          <p:nvPr/>
        </p:nvSpPr>
        <p:spPr>
          <a:xfrm>
            <a:off x="1251856" y="2453230"/>
            <a:ext cx="968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Górnej Odry (obszar dorzecza Odry), Małej Wisły (obszar dorzecza Wisły),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Czadeczki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(obszar dorzecza Dunaju)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2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Małej Wisły (obszar dorzecza Wisły), Górnej Odry (obszar dorzecza Odry),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Czadeczki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(obszar dorzecza Dunaju),</a:t>
            </a:r>
            <a:endParaRPr 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6" y="1373467"/>
            <a:ext cx="6161626" cy="201183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Odry, obszar dorzecza Wisły, obszar dorzecza Dunaju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trzy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dziewięciu obszarów dorzeczy w granicach Polski: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Odry – zachodnia część kraju,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powierzchnia około 118 tys. km</a:t>
            </a:r>
            <a:r>
              <a:rPr lang="pl-PL" sz="13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baseline="300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(ok. 38% powierzchni kraju)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- wschodnia i fragment środkowej części kraju, powierzchnia około 185 tys.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(ok. 59% powierzchni kraju)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Dunaju – południowa część kraju, powierzchnia 385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(poniżej 1% powierzchni kraju)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666745"/>
              </p:ext>
            </p:extLst>
          </p:nvPr>
        </p:nvGraphicFramePr>
        <p:xfrm>
          <a:off x="6652482" y="593726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Małej Wisły, Górnej Odry i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A078277F-6F37-4A04-B7A3-1765BBC1D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204771"/>
              </p:ext>
            </p:extLst>
          </p:nvPr>
        </p:nvGraphicFramePr>
        <p:xfrm>
          <a:off x="3092450" y="5198072"/>
          <a:ext cx="2832663" cy="966197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Dunaju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Czarnej Orawy (RZGW Kraków</a:t>
                      </a: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)</a:t>
                      </a:r>
                    </a:p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</a:t>
                      </a:r>
                      <a:r>
                        <a:rPr lang="pl-PL" sz="1000" b="1" i="0" u="none" strike="noStrike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Czadeczki</a:t>
                      </a: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(RZGW Gliwice)</a:t>
                      </a:r>
                    </a:p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Morawy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D99B1A74-4D28-4C95-AF41-050CCBFE8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288325"/>
              </p:ext>
            </p:extLst>
          </p:nvPr>
        </p:nvGraphicFramePr>
        <p:xfrm>
          <a:off x="274638" y="3385300"/>
          <a:ext cx="5633013" cy="2324882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993545438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Odry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239594">
                <a:tc>
                  <a:txBody>
                    <a:bodyPr/>
                    <a:lstStyle/>
                    <a:p>
                      <a:pPr marL="182563" indent="-182563" algn="just" rtl="0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Małej Wisły (RZGW Gliwice)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 Odry (RZGW Gliwice)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850643"/>
                  </a:ext>
                </a:extLst>
              </a:tr>
              <a:tr h="314632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Górnej-Zachodniej Wisły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Kraków)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Odry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Wrocław)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11465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Górnej-Wschodniej Wisły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Rzeszów)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Odry i Przymorza Zachodniego (RZGW Szczecin)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153649"/>
                  </a:ext>
                </a:extLst>
              </a:tr>
              <a:tr h="235974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Narwi (RZGW Białystok)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Warty (RZGW Poznań)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013821"/>
                  </a:ext>
                </a:extLst>
              </a:tr>
              <a:tr h="285135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Bugu (RZGW Lublin)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Noteci (RZGW Bydgoszcz)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49155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Wisły </a:t>
                      </a:r>
                      <a:b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Warszawa)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33264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Wisły (RZGW Gdańsk)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AED154B-7855-44F9-B776-F4945C805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583" y="497523"/>
            <a:ext cx="4850345" cy="545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Górnej Odry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39980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pięciu regionów wodnych obszaru dorzecza Odry. Zajmuje powierzchnię ok. 8% powierzchni obszaru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województwie małopolskim oraz opolskim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Górnej Odry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84426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 Odry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154749"/>
              </p:ext>
            </p:extLst>
          </p:nvPr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Górnej Odry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8771991"/>
              </p:ext>
            </p:extLst>
          </p:nvPr>
        </p:nvGraphicFramePr>
        <p:xfrm>
          <a:off x="655634" y="3786100"/>
          <a:ext cx="4408015" cy="2139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8C97A1F-0568-464F-9469-6BBB8A938F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051" y="1328737"/>
            <a:ext cx="5082225" cy="462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0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82191"/>
              </p:ext>
            </p:extLst>
          </p:nvPr>
        </p:nvGraphicFramePr>
        <p:xfrm>
          <a:off x="3815449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235836"/>
              </p:ext>
            </p:extLst>
          </p:nvPr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142 (11%)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(0,2%)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(20%)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69%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13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148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36503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F84659B0-72F0-43D7-A41E-A7BF2C6ACB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7081204"/>
              </p:ext>
            </p:extLst>
          </p:nvPr>
        </p:nvGraphicFramePr>
        <p:xfrm>
          <a:off x="9024258" y="2408645"/>
          <a:ext cx="3167742" cy="1974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C1C3DC1-D4EF-4AB8-BEBB-B5F07B12BA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3041" y="1233795"/>
            <a:ext cx="5229484" cy="475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5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D91BF54-3250-40E6-9757-8617DF87A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961" y="1242157"/>
            <a:ext cx="5221313" cy="474884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012447"/>
              </p:ext>
            </p:extLst>
          </p:nvPr>
        </p:nvGraphicFramePr>
        <p:xfrm>
          <a:off x="3803650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96131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 Odry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82702" y="2433983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4" name="Grupa 23">
            <a:extLst>
              <a:ext uri="{FF2B5EF4-FFF2-40B4-BE49-F238E27FC236}">
                <a16:creationId xmlns:a16="http://schemas.microsoft.com/office/drawing/2014/main" id="{4C5F9C30-46A1-4C31-8E20-0AC489A63A70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563AA9D2-DBA4-4676-8361-7EE101A02F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142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5 (26%)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(0,2%)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(20%)</a:t>
              </a: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60BD7CF4-07F1-430F-9BC5-488A79B5FF6D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Text Box 12">
              <a:extLst>
                <a:ext uri="{FF2B5EF4-FFF2-40B4-BE49-F238E27FC236}">
                  <a16:creationId xmlns:a16="http://schemas.microsoft.com/office/drawing/2014/main" id="{28254877-BE6F-4363-B54C-FC63E103A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69%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9" name="Text Box 12">
              <a:extLst>
                <a:ext uri="{FF2B5EF4-FFF2-40B4-BE49-F238E27FC236}">
                  <a16:creationId xmlns:a16="http://schemas.microsoft.com/office/drawing/2014/main" id="{58D1DFF2-0519-43A7-A0E1-96908CA3C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13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148 jcwp</a:t>
              </a:r>
            </a:p>
          </p:txBody>
        </p:sp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5E95F274-8E06-43C2-8D79-99F4D276D9E3}"/>
                </a:ext>
              </a:extLst>
            </p:cNvPr>
            <p:cNvSpPr/>
            <p:nvPr/>
          </p:nvSpPr>
          <p:spPr>
            <a:xfrm>
              <a:off x="550365" y="2057861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10300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35EB0E5-271C-4437-8D1D-35B8FFB77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552" y="1233795"/>
            <a:ext cx="5230507" cy="4757204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585231"/>
              </p:ext>
            </p:extLst>
          </p:nvPr>
        </p:nvGraphicFramePr>
        <p:xfrm>
          <a:off x="3803650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034134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Górnej Odry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82702" y="2433983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B317F6D6-5556-44CB-9730-078316A9523A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9C214826-7492-412A-A97E-02C0F84869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1 (0,2%)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(20%)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09B1F517-8976-4C12-98EA-74EC3D26EDF2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4013CA33-B97F-4E8A-83B9-227E4C4A85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69%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8" name="Text Box 12">
              <a:extLst>
                <a:ext uri="{FF2B5EF4-FFF2-40B4-BE49-F238E27FC236}">
                  <a16:creationId xmlns:a16="http://schemas.microsoft.com/office/drawing/2014/main" id="{6FA0ABDA-072D-431A-BAA3-0769B64B8A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13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148 jcwp</a:t>
              </a: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8A6AE647-EC55-4DE8-B12D-9AEC17B3850C}"/>
                </a:ext>
              </a:extLst>
            </p:cNvPr>
            <p:cNvSpPr/>
            <p:nvPr/>
          </p:nvSpPr>
          <p:spPr>
            <a:xfrm>
              <a:off x="567956" y="229270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72248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1E86897F-52C4-4B99-88EF-18D8DF973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087" y="1227115"/>
            <a:ext cx="5303593" cy="4823677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375455"/>
              </p:ext>
            </p:extLst>
          </p:nvPr>
        </p:nvGraphicFramePr>
        <p:xfrm>
          <a:off x="4582087" y="59704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4424EE4A-2B8E-44F1-8CBE-BC7B69A30A4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4265F49E-4016-4CB7-9FBB-6944F60C9E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(0,2%)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13 (20%)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14D332E9-4A51-46E1-9AC9-E6FE147B19EB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F188DF29-C21C-4E58-8185-B0DC909577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69%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1466C76C-F797-4754-9F3B-5BD577107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13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148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FFABED6F-7CF2-4434-B89F-386AD74320B6}"/>
                </a:ext>
              </a:extLst>
            </p:cNvPr>
            <p:cNvSpPr/>
            <p:nvPr/>
          </p:nvSpPr>
          <p:spPr>
            <a:xfrm>
              <a:off x="567956" y="3040265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2469095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 Odry -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651136"/>
              </p:ext>
            </p:extLst>
          </p:nvPr>
        </p:nvGraphicFramePr>
        <p:xfrm>
          <a:off x="4652296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027A8FF3-4AEF-4CA7-B256-7FF96E7ABDB1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732FE06F-5E90-4D2A-985A-75283D879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(0,2%)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(20%)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5B82C034-DDB7-4F08-B923-BDE3BDDC24B4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0287E9E7-B204-471F-95B9-3B22CCD142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69%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7EDF61DF-C12F-4372-8B98-8CD9B7418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13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148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A7497DED-5581-48B9-8810-6F85F8E9C57F}"/>
                </a:ext>
              </a:extLst>
            </p:cNvPr>
            <p:cNvSpPr/>
            <p:nvPr/>
          </p:nvSpPr>
          <p:spPr>
            <a:xfrm>
              <a:off x="567956" y="5437819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9D683030-6EA6-4E8C-8291-31551A6A6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203" y="1245277"/>
            <a:ext cx="5243358" cy="476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7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Małej Wisły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39980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Małej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Zajmuje powierzchnię ok. 2% powierzchni obszaru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województwie małopolskim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Małej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oraz jcwpd (podziemne). Brak jcwp przybrzeżnych (CW) i przejściowych (TW) ) oraz jeziornych (LW)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850442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Małej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247207"/>
              </p:ext>
            </p:extLst>
          </p:nvPr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Małej Wisły 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71DAE926-A9A1-4C22-8A38-B740543C48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8869928"/>
              </p:ext>
            </p:extLst>
          </p:nvPr>
        </p:nvGraphicFramePr>
        <p:xfrm>
          <a:off x="416243" y="3745865"/>
          <a:ext cx="4742498" cy="217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E9C46212-58F0-4E2A-AE4B-9E4CBB010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440" y="1155700"/>
            <a:ext cx="5273521" cy="479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Małej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416101"/>
              </p:ext>
            </p:extLst>
          </p:nvPr>
        </p:nvGraphicFramePr>
        <p:xfrm>
          <a:off x="3734183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434464"/>
              </p:ext>
            </p:extLst>
          </p:nvPr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Małej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44 (3%)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(10%)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Małej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71%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13 jcwp, 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36503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90C38110-3482-4EA9-A56A-442A26823F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9099" y="1218862"/>
            <a:ext cx="5243461" cy="4768987"/>
          </a:xfrm>
          <a:prstGeom prst="rect">
            <a:avLst/>
          </a:prstGeom>
        </p:spPr>
      </p:pic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FB44AD8B-7FCE-4A80-81C2-F144AED1D7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0319620"/>
              </p:ext>
            </p:extLst>
          </p:nvPr>
        </p:nvGraphicFramePr>
        <p:xfrm>
          <a:off x="9024258" y="2349002"/>
          <a:ext cx="3167742" cy="1974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Małej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764356"/>
              </p:ext>
            </p:extLst>
          </p:nvPr>
        </p:nvGraphicFramePr>
        <p:xfrm>
          <a:off x="3803650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97860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Małej Wisły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82702" y="2433983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6" name="Grupa 15">
            <a:extLst>
              <a:ext uri="{FF2B5EF4-FFF2-40B4-BE49-F238E27FC236}">
                <a16:creationId xmlns:a16="http://schemas.microsoft.com/office/drawing/2014/main" id="{7269F4C2-36C7-4372-9769-746A72774C9B}"/>
              </a:ext>
            </a:extLst>
          </p:cNvPr>
          <p:cNvGrpSpPr/>
          <p:nvPr/>
        </p:nvGrpSpPr>
        <p:grpSpPr>
          <a:xfrm>
            <a:off x="391226" y="1233795"/>
            <a:ext cx="3342956" cy="4836804"/>
            <a:chOff x="391226" y="1233795"/>
            <a:chExt cx="3342956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5CBE9C1B-FBC7-4EFA-83FD-FFF0C5B8E2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Małej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4 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(10%)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7049F531-84D9-4D69-9E9D-1FE6DF43F9A1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3E45B919-4E6E-4418-A8A8-40CA6BA94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344895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Małej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71%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8338EE67-1AD8-4777-AC75-3572B8EE4E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13 jcwp, 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9DC8B8F5-AE0E-4A73-B47F-C00126616561}"/>
                </a:ext>
              </a:extLst>
            </p:cNvPr>
            <p:cNvSpPr/>
            <p:nvPr/>
          </p:nvSpPr>
          <p:spPr>
            <a:xfrm>
              <a:off x="536503" y="2044839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F9EC479-69BC-4FF8-866B-DCC4DA3FF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6688" y="1235973"/>
            <a:ext cx="5228112" cy="475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Małej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108721"/>
              </p:ext>
            </p:extLst>
          </p:nvPr>
        </p:nvGraphicFramePr>
        <p:xfrm>
          <a:off x="4788825" y="59704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A499BC52-F944-4E28-91E0-C7883CEBF3D2}"/>
              </a:ext>
            </a:extLst>
          </p:cNvPr>
          <p:cNvGrpSpPr/>
          <p:nvPr/>
        </p:nvGrpSpPr>
        <p:grpSpPr>
          <a:xfrm>
            <a:off x="391226" y="1233795"/>
            <a:ext cx="3342956" cy="4836804"/>
            <a:chOff x="391226" y="1233795"/>
            <a:chExt cx="3342956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540E8851-EACE-463A-AA9E-FC5D02BC94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Małej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9 (10%)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2DE69A7C-D46A-4980-B225-C4157E2E63FB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E3B5A924-F917-4AA3-90D7-DED50DCB8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344895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Małej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71%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769EDD7E-EF63-4097-8445-7C7DFB5DC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13 jcwp, 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8DB60F21-86CE-42DD-9F82-8F3682B29873}"/>
                </a:ext>
              </a:extLst>
            </p:cNvPr>
            <p:cNvSpPr/>
            <p:nvPr/>
          </p:nvSpPr>
          <p:spPr>
            <a:xfrm>
              <a:off x="536503" y="3025066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35F03B1-7C55-448D-8838-504ABFE8E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019" y="1233795"/>
            <a:ext cx="5274493" cy="479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Małej Wisły -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25776"/>
              </p:ext>
            </p:extLst>
          </p:nvPr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19F22672-EC9F-4B3C-B6E7-A93655002E83}"/>
              </a:ext>
            </a:extLst>
          </p:cNvPr>
          <p:cNvGrpSpPr/>
          <p:nvPr/>
        </p:nvGrpSpPr>
        <p:grpSpPr>
          <a:xfrm>
            <a:off x="391226" y="1233795"/>
            <a:ext cx="3342956" cy="4836804"/>
            <a:chOff x="391226" y="1233795"/>
            <a:chExt cx="3342956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362B7DE9-F9F9-4A07-A501-19D50725D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Małej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(10%)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4D6AE388-7A2E-4353-A4AA-4EF317499EBB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E025B96E-95F5-489C-8C1E-E7624EB21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344895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Małej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71%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CF7624D1-0EFB-4E88-97AD-51FBD52FF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13 jcwp, 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1B5D1A0E-7B09-4BCE-BAD7-619D89661C13}"/>
                </a:ext>
              </a:extLst>
            </p:cNvPr>
            <p:cNvSpPr/>
            <p:nvPr/>
          </p:nvSpPr>
          <p:spPr>
            <a:xfrm>
              <a:off x="550365" y="544064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485D0F2-2A57-4678-9D5F-4C58C50FF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964" y="1233795"/>
            <a:ext cx="5205547" cy="47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2AE822F4-6E21-4F12-AD01-0FF00CC4DB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0122027"/>
              </p:ext>
            </p:extLst>
          </p:nvPr>
        </p:nvGraphicFramePr>
        <p:xfrm>
          <a:off x="724852" y="3297481"/>
          <a:ext cx="4481195" cy="25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(obszar dorzecza Dunaju)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328737"/>
            <a:ext cx="5381625" cy="19687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obszaru dorzecza Dunaju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regionu wodnego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znajduje się w województwie małopolskim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występują jcwp rzeczne (RW), oraz jcwpd (podziemne). Brak jcwp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jeziornych (LW), przybrzeżnych (CW) i przejściowych (TW) 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 i leśne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024725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Dunaju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137566"/>
              </p:ext>
            </p:extLst>
          </p:nvPr>
        </p:nvGraphicFramePr>
        <p:xfrm>
          <a:off x="807560" y="565352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sz="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90FEE776-669E-4DBC-B1CE-294474169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440" y="1186896"/>
            <a:ext cx="4221038" cy="47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02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82797"/>
              </p:ext>
            </p:extLst>
          </p:nvPr>
        </p:nvGraphicFramePr>
        <p:xfrm>
          <a:off x="3803650" y="599368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612222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</a:t>
              </a:r>
              <a:r>
                <a:rPr lang="pl-PL" alt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Czadeczki</a:t>
              </a: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1 (20%)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(50%)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Czadeczki</a:t>
              </a: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CDFC8E9-22E6-4F36-9771-CD9AD587E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99281"/>
              </p:ext>
            </p:extLst>
          </p:nvPr>
        </p:nvGraphicFramePr>
        <p:xfrm>
          <a:off x="9556467" y="2374426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1B8ACF6-28AE-473F-AE23-00A96EA1C6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370" y="1233796"/>
            <a:ext cx="5238630" cy="47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5506D35-B7AC-41AA-B6A8-843469DE0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365" y="1233795"/>
            <a:ext cx="5350294" cy="486615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382282"/>
              </p:ext>
            </p:extLst>
          </p:nvPr>
        </p:nvGraphicFramePr>
        <p:xfrm>
          <a:off x="3872364" y="59769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" name="Obraz 11">
            <a:extLst>
              <a:ext uri="{FF2B5EF4-FFF2-40B4-BE49-F238E27FC236}">
                <a16:creationId xmlns:a16="http://schemas.microsoft.com/office/drawing/2014/main" id="{7591BBB2-14F3-472F-A587-486CE9CCE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upa 15">
            <a:extLst>
              <a:ext uri="{FF2B5EF4-FFF2-40B4-BE49-F238E27FC236}">
                <a16:creationId xmlns:a16="http://schemas.microsoft.com/office/drawing/2014/main" id="{2F955A2D-12BF-4645-B5DD-A07BEE44CBB4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18F0A18B-903A-4FD4-8063-93A03CEBA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</a:t>
              </a:r>
              <a:r>
                <a:rPr lang="pl-PL" alt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Czadeczki</a:t>
              </a: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(20%)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1 (50%)</a:t>
              </a: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9340E5A2-F7F5-4360-B3FA-348784CB0F8D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D6CA32F8-7ACF-41B1-84AB-CF55639A1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Czadeczki</a:t>
              </a: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425A6E63-FDA4-4F7E-9D05-2EF4EF7A4F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72C350AF-069F-4E6D-9589-4F124BEE5162}"/>
                </a:ext>
              </a:extLst>
            </p:cNvPr>
            <p:cNvSpPr/>
            <p:nvPr/>
          </p:nvSpPr>
          <p:spPr>
            <a:xfrm>
              <a:off x="443997" y="3030086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185428"/>
              </p:ext>
            </p:extLst>
          </p:nvPr>
        </p:nvGraphicFramePr>
        <p:xfrm>
          <a:off x="3857463" y="598286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169C6AB8-7160-41AF-895A-19059E555709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74761480-D001-4450-AD06-DD8605495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</a:t>
              </a:r>
              <a:r>
                <a:rPr lang="pl-PL" alt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Czadeczki</a:t>
              </a: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(20%)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1 (50%)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2478C702-285F-4570-9943-249075FEA8EE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DDF6D4A2-0C4B-4BB5-A3CB-7A3EE8F463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Czadeczki</a:t>
              </a: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D00C6F4F-F757-4E78-972D-31F2AA0E5C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E1D9A747-EC75-4B1C-814A-E7D380B3352D}"/>
                </a:ext>
              </a:extLst>
            </p:cNvPr>
            <p:cNvSpPr/>
            <p:nvPr/>
          </p:nvSpPr>
          <p:spPr>
            <a:xfrm>
              <a:off x="550365" y="5441019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33C3EBF-7CA3-4453-8E03-A192BECBE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463" y="1233795"/>
            <a:ext cx="5267150" cy="479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 Odry, Małej Wisły,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fizykochemii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252868"/>
              </p:ext>
            </p:extLst>
          </p:nvPr>
        </p:nvGraphicFramePr>
        <p:xfrm>
          <a:off x="0" y="5721930"/>
          <a:ext cx="4551481" cy="335688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73905"/>
              </p:ext>
            </p:extLst>
          </p:nvPr>
        </p:nvGraphicFramePr>
        <p:xfrm>
          <a:off x="4479433" y="5721930"/>
          <a:ext cx="3811128" cy="335688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A27ADFFC-BB19-4D02-B2B0-8A8EDA11B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481" y="1503196"/>
            <a:ext cx="4403289" cy="4004841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42E01A58-0C27-416D-B4E9-D16B5A260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062" y="1493135"/>
            <a:ext cx="4403289" cy="4004840"/>
          </a:xfrm>
          <a:prstGeom prst="rect">
            <a:avLst/>
          </a:prstGeom>
        </p:spPr>
      </p:pic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79A51AE-254C-4165-9537-7522ABD1A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639352"/>
              </p:ext>
            </p:extLst>
          </p:nvPr>
        </p:nvGraphicFramePr>
        <p:xfrm>
          <a:off x="7754620" y="2736533"/>
          <a:ext cx="3484880" cy="1318260"/>
        </p:xfrm>
        <a:graphic>
          <a:graphicData uri="http://schemas.openxmlformats.org/drawingml/2006/table">
            <a:tbl>
              <a:tblPr/>
              <a:tblGrid>
                <a:gridCol w="1135427">
                  <a:extLst>
                    <a:ext uri="{9D8B030D-6E8A-4147-A177-3AD203B41FA5}">
                      <a16:colId xmlns:a16="http://schemas.microsoft.com/office/drawing/2014/main" val="1006817727"/>
                    </a:ext>
                  </a:extLst>
                </a:gridCol>
                <a:gridCol w="856873">
                  <a:extLst>
                    <a:ext uri="{9D8B030D-6E8A-4147-A177-3AD203B41FA5}">
                      <a16:colId xmlns:a16="http://schemas.microsoft.com/office/drawing/2014/main" val="979144241"/>
                    </a:ext>
                  </a:extLst>
                </a:gridCol>
                <a:gridCol w="783920">
                  <a:extLst>
                    <a:ext uri="{9D8B030D-6E8A-4147-A177-3AD203B41FA5}">
                      <a16:colId xmlns:a16="http://schemas.microsoft.com/office/drawing/2014/main" val="3753693983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409239547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Małej Wisły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Czadeczki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055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807887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365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268917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8816714" y="4050702"/>
            <a:ext cx="24227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65407103-4406-42DB-81ED-9DB455F85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404" y="1503197"/>
            <a:ext cx="4403289" cy="400484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 Odry, Małej Wisły,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61448"/>
              </p:ext>
            </p:extLst>
          </p:nvPr>
        </p:nvGraphicFramePr>
        <p:xfrm>
          <a:off x="0" y="5721930"/>
          <a:ext cx="4551481" cy="335688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hydromorfologii-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25720"/>
              </p:ext>
            </p:extLst>
          </p:nvPr>
        </p:nvGraphicFramePr>
        <p:xfrm>
          <a:off x="4479433" y="5721930"/>
          <a:ext cx="3811128" cy="335688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79A51AE-254C-4165-9537-7522ABD1A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84076"/>
              </p:ext>
            </p:extLst>
          </p:nvPr>
        </p:nvGraphicFramePr>
        <p:xfrm>
          <a:off x="7754620" y="2736533"/>
          <a:ext cx="3484880" cy="1318260"/>
        </p:xfrm>
        <a:graphic>
          <a:graphicData uri="http://schemas.openxmlformats.org/drawingml/2006/table">
            <a:tbl>
              <a:tblPr/>
              <a:tblGrid>
                <a:gridCol w="1135427">
                  <a:extLst>
                    <a:ext uri="{9D8B030D-6E8A-4147-A177-3AD203B41FA5}">
                      <a16:colId xmlns:a16="http://schemas.microsoft.com/office/drawing/2014/main" val="1006817727"/>
                    </a:ext>
                  </a:extLst>
                </a:gridCol>
                <a:gridCol w="856873">
                  <a:extLst>
                    <a:ext uri="{9D8B030D-6E8A-4147-A177-3AD203B41FA5}">
                      <a16:colId xmlns:a16="http://schemas.microsoft.com/office/drawing/2014/main" val="979144241"/>
                    </a:ext>
                  </a:extLst>
                </a:gridCol>
                <a:gridCol w="783920">
                  <a:extLst>
                    <a:ext uri="{9D8B030D-6E8A-4147-A177-3AD203B41FA5}">
                      <a16:colId xmlns:a16="http://schemas.microsoft.com/office/drawing/2014/main" val="3753693983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409239547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Małej Wisły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Czadeczki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055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807887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365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268917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8816714" y="4050702"/>
            <a:ext cx="24227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52C704FA-0691-42BD-AA77-B25004D599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44" y="1503197"/>
            <a:ext cx="4403289" cy="400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8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A3D1E38-9586-4241-A057-4A6244D56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023" y="1468463"/>
            <a:ext cx="4450170" cy="4047479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 Odry, Małej Wisły,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57396"/>
              </p:ext>
            </p:extLst>
          </p:nvPr>
        </p:nvGraphicFramePr>
        <p:xfrm>
          <a:off x="0" y="5721930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378378"/>
              </p:ext>
            </p:extLst>
          </p:nvPr>
        </p:nvGraphicFramePr>
        <p:xfrm>
          <a:off x="4479433" y="5721930"/>
          <a:ext cx="3811128" cy="335688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79A51AE-254C-4165-9537-7522ABD1A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613057"/>
              </p:ext>
            </p:extLst>
          </p:nvPr>
        </p:nvGraphicFramePr>
        <p:xfrm>
          <a:off x="7754620" y="2736533"/>
          <a:ext cx="3484880" cy="1318260"/>
        </p:xfrm>
        <a:graphic>
          <a:graphicData uri="http://schemas.openxmlformats.org/drawingml/2006/table">
            <a:tbl>
              <a:tblPr/>
              <a:tblGrid>
                <a:gridCol w="1135427">
                  <a:extLst>
                    <a:ext uri="{9D8B030D-6E8A-4147-A177-3AD203B41FA5}">
                      <a16:colId xmlns:a16="http://schemas.microsoft.com/office/drawing/2014/main" val="1006817727"/>
                    </a:ext>
                  </a:extLst>
                </a:gridCol>
                <a:gridCol w="856873">
                  <a:extLst>
                    <a:ext uri="{9D8B030D-6E8A-4147-A177-3AD203B41FA5}">
                      <a16:colId xmlns:a16="http://schemas.microsoft.com/office/drawing/2014/main" val="979144241"/>
                    </a:ext>
                  </a:extLst>
                </a:gridCol>
                <a:gridCol w="783920">
                  <a:extLst>
                    <a:ext uri="{9D8B030D-6E8A-4147-A177-3AD203B41FA5}">
                      <a16:colId xmlns:a16="http://schemas.microsoft.com/office/drawing/2014/main" val="3753693983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409239547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Małej Wisły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Czadeczki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055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807887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365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268917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8816714" y="4050702"/>
            <a:ext cx="24227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20F8ADF-3111-4D01-ABC9-FFD805E1FD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19" y="1503197"/>
            <a:ext cx="4373793" cy="39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66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7DAFA2B8-FB30-4272-8D9B-B958582C6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054" y="1468463"/>
            <a:ext cx="4411983" cy="4012747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 Odry, Małej Wisły,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88012"/>
              </p:ext>
            </p:extLst>
          </p:nvPr>
        </p:nvGraphicFramePr>
        <p:xfrm>
          <a:off x="0" y="5721930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151034"/>
              </p:ext>
            </p:extLst>
          </p:nvPr>
        </p:nvGraphicFramePr>
        <p:xfrm>
          <a:off x="4479433" y="5721930"/>
          <a:ext cx="3811128" cy="214313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79A51AE-254C-4165-9537-7522ABD1A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018595"/>
              </p:ext>
            </p:extLst>
          </p:nvPr>
        </p:nvGraphicFramePr>
        <p:xfrm>
          <a:off x="7754620" y="2736533"/>
          <a:ext cx="3484880" cy="1318260"/>
        </p:xfrm>
        <a:graphic>
          <a:graphicData uri="http://schemas.openxmlformats.org/drawingml/2006/table">
            <a:tbl>
              <a:tblPr/>
              <a:tblGrid>
                <a:gridCol w="1135427">
                  <a:extLst>
                    <a:ext uri="{9D8B030D-6E8A-4147-A177-3AD203B41FA5}">
                      <a16:colId xmlns:a16="http://schemas.microsoft.com/office/drawing/2014/main" val="1006817727"/>
                    </a:ext>
                  </a:extLst>
                </a:gridCol>
                <a:gridCol w="856873">
                  <a:extLst>
                    <a:ext uri="{9D8B030D-6E8A-4147-A177-3AD203B41FA5}">
                      <a16:colId xmlns:a16="http://schemas.microsoft.com/office/drawing/2014/main" val="979144241"/>
                    </a:ext>
                  </a:extLst>
                </a:gridCol>
                <a:gridCol w="783920">
                  <a:extLst>
                    <a:ext uri="{9D8B030D-6E8A-4147-A177-3AD203B41FA5}">
                      <a16:colId xmlns:a16="http://schemas.microsoft.com/office/drawing/2014/main" val="3753693983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409239547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Małej Wisły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Czadeczki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055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807887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365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268917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8816714" y="4050702"/>
            <a:ext cx="24227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7C955CF-A4BD-4714-BC78-842BAE45BB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31" y="1468463"/>
            <a:ext cx="4411982" cy="401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8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37C3F25-6438-4D97-A316-71BAD14D6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574" y="1468463"/>
            <a:ext cx="4423256" cy="402300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 Odry, Małej Wisły,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034049"/>
              </p:ext>
            </p:extLst>
          </p:nvPr>
        </p:nvGraphicFramePr>
        <p:xfrm>
          <a:off x="0" y="5721930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287264"/>
              </p:ext>
            </p:extLst>
          </p:nvPr>
        </p:nvGraphicFramePr>
        <p:xfrm>
          <a:off x="4479433" y="5721930"/>
          <a:ext cx="3811128" cy="214313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79A51AE-254C-4165-9537-7522ABD1A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562395"/>
              </p:ext>
            </p:extLst>
          </p:nvPr>
        </p:nvGraphicFramePr>
        <p:xfrm>
          <a:off x="7754620" y="2736533"/>
          <a:ext cx="3484880" cy="1318260"/>
        </p:xfrm>
        <a:graphic>
          <a:graphicData uri="http://schemas.openxmlformats.org/drawingml/2006/table">
            <a:tbl>
              <a:tblPr/>
              <a:tblGrid>
                <a:gridCol w="1135427">
                  <a:extLst>
                    <a:ext uri="{9D8B030D-6E8A-4147-A177-3AD203B41FA5}">
                      <a16:colId xmlns:a16="http://schemas.microsoft.com/office/drawing/2014/main" val="1006817727"/>
                    </a:ext>
                  </a:extLst>
                </a:gridCol>
                <a:gridCol w="856873">
                  <a:extLst>
                    <a:ext uri="{9D8B030D-6E8A-4147-A177-3AD203B41FA5}">
                      <a16:colId xmlns:a16="http://schemas.microsoft.com/office/drawing/2014/main" val="979144241"/>
                    </a:ext>
                  </a:extLst>
                </a:gridCol>
                <a:gridCol w="783920">
                  <a:extLst>
                    <a:ext uri="{9D8B030D-6E8A-4147-A177-3AD203B41FA5}">
                      <a16:colId xmlns:a16="http://schemas.microsoft.com/office/drawing/2014/main" val="3753693983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409239547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Małej Wisły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Czadeczki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055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807887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365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268917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8816714" y="4050702"/>
            <a:ext cx="24227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469F4EB-852D-4C44-A161-E88AF56674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12" y="1468463"/>
            <a:ext cx="4423256" cy="40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28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CE2009A-9A97-42A1-B332-58426B561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902" y="1812800"/>
            <a:ext cx="4321874" cy="393079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 Odry, Małej Wisły i region wodny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274638" y="1181285"/>
            <a:ext cx="113960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89587"/>
              </p:ext>
            </p:extLst>
          </p:nvPr>
        </p:nvGraphicFramePr>
        <p:xfrm>
          <a:off x="4880163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992613"/>
              </p:ext>
            </p:extLst>
          </p:nvPr>
        </p:nvGraphicFramePr>
        <p:xfrm>
          <a:off x="0" y="597473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A3297C30-8327-4C9C-A48C-74EC6CFF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938073"/>
              </p:ext>
            </p:extLst>
          </p:nvPr>
        </p:nvGraphicFramePr>
        <p:xfrm>
          <a:off x="8683366" y="553661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Czadeczki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C0C19DC2-155B-4369-9A72-0745E41302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8681" y="2255520"/>
            <a:ext cx="3503003" cy="3186020"/>
          </a:xfrm>
          <a:prstGeom prst="rect">
            <a:avLst/>
          </a:prstGeom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13CD622-F285-4D52-BEBE-12855E82CA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38" y="1837072"/>
            <a:ext cx="4295186" cy="390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6E24AC85-5F00-43F1-9DC4-B8FF1E7D6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685" y="1433731"/>
            <a:ext cx="4411457" cy="4012269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 Odry, Małej Wisły,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317650"/>
              </p:ext>
            </p:extLst>
          </p:nvPr>
        </p:nvGraphicFramePr>
        <p:xfrm>
          <a:off x="0" y="5721930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jcwpd - region wodny Górnej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620061"/>
              </p:ext>
            </p:extLst>
          </p:nvPr>
        </p:nvGraphicFramePr>
        <p:xfrm>
          <a:off x="4479433" y="5721930"/>
          <a:ext cx="3811128" cy="214313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jcwpd - 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79A51AE-254C-4165-9537-7522ABD1A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030775"/>
              </p:ext>
            </p:extLst>
          </p:nvPr>
        </p:nvGraphicFramePr>
        <p:xfrm>
          <a:off x="7601712" y="2736533"/>
          <a:ext cx="3637787" cy="1318260"/>
        </p:xfrm>
        <a:graphic>
          <a:graphicData uri="http://schemas.openxmlformats.org/drawingml/2006/table">
            <a:tbl>
              <a:tblPr/>
              <a:tblGrid>
                <a:gridCol w="1185247">
                  <a:extLst>
                    <a:ext uri="{9D8B030D-6E8A-4147-A177-3AD203B41FA5}">
                      <a16:colId xmlns:a16="http://schemas.microsoft.com/office/drawing/2014/main" val="1006817727"/>
                    </a:ext>
                  </a:extLst>
                </a:gridCol>
                <a:gridCol w="894470">
                  <a:extLst>
                    <a:ext uri="{9D8B030D-6E8A-4147-A177-3AD203B41FA5}">
                      <a16:colId xmlns:a16="http://schemas.microsoft.com/office/drawing/2014/main" val="979144241"/>
                    </a:ext>
                  </a:extLst>
                </a:gridCol>
                <a:gridCol w="818316">
                  <a:extLst>
                    <a:ext uri="{9D8B030D-6E8A-4147-A177-3AD203B41FA5}">
                      <a16:colId xmlns:a16="http://schemas.microsoft.com/office/drawing/2014/main" val="3753693983"/>
                    </a:ext>
                  </a:extLst>
                </a:gridCol>
                <a:gridCol w="739754">
                  <a:extLst>
                    <a:ext uri="{9D8B030D-6E8A-4147-A177-3AD203B41FA5}">
                      <a16:colId xmlns:a16="http://schemas.microsoft.com/office/drawing/2014/main" val="409239547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Małej Wisły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Czadeczki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055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ilościowe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807887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365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chemiczne typu 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268917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8816714" y="4050702"/>
            <a:ext cx="24227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00590F0-0948-44A3-8B7A-9D96716017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212" y="1468463"/>
            <a:ext cx="4373269" cy="397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01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669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Górnej Odry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95%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 jeziorne (LW):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54%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Górnej Odry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63409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1A93224-A24C-4EF1-8FE2-550F022AF9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825" y="1491853"/>
            <a:ext cx="4782776" cy="4349988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6C0D1577-F8B9-4112-A8F9-CA337F293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431" y="1491853"/>
            <a:ext cx="4782777" cy="434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454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Małej Wisły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89%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Małej Wisły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45424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3AA4DA3-43B1-494C-A7EB-7C1D6E35B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93" y="1491853"/>
            <a:ext cx="4782776" cy="4349988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FEBC1D33-14ED-48D1-AB0B-8219B2D37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430" y="1491853"/>
            <a:ext cx="4782777" cy="434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26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490" y="2675140"/>
            <a:ext cx="2016807" cy="12388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</a:t>
            </a:r>
            <a:r>
              <a:rPr lang="pl-PL" altLang="pl-PL" sz="10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Czadeczki</a:t>
            </a: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645609"/>
            <a:ext cx="1990916" cy="128853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CF9FC55-D272-4511-B8FC-8D21D0247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5210" y="1514435"/>
            <a:ext cx="4733120" cy="4304825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A785B642-2D5A-4D4B-ACA8-4A6948DDBE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" y="1514435"/>
            <a:ext cx="4733120" cy="43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2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2989865"/>
            <a:ext cx="6367967" cy="37815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 Odry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-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77%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</a:t>
            </a:r>
            <a:r>
              <a:rPr 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brak jcwp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osiągniętym celem środowiskowym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 jcwpd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potwierdzonym osiągnięciem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00">
            <a:extLst>
              <a:ext uri="{FF2B5EF4-FFF2-40B4-BE49-F238E27FC236}">
                <a16:creationId xmlns:a16="http://schemas.microsoft.com/office/drawing/2014/main" id="{83110049-00F4-47B3-AC2E-D9ED244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2771" y="3002685"/>
            <a:ext cx="4691829" cy="19625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Małej Wisły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poniżej 1%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44%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3729</Words>
  <Application>Microsoft Office PowerPoint</Application>
  <PresentationFormat>Panoramiczny</PresentationFormat>
  <Paragraphs>537</Paragraphs>
  <Slides>33</Slides>
  <Notes>33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473</cp:revision>
  <dcterms:created xsi:type="dcterms:W3CDTF">2017-12-14T14:22:37Z</dcterms:created>
  <dcterms:modified xsi:type="dcterms:W3CDTF">2021-06-16T06:37:58Z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